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
  </p:notesMasterIdLst>
  <p:sldIdLst>
    <p:sldId id="256" r:id="rId2"/>
    <p:sldId id="257" r:id="rId3"/>
  </p:sldIdLst>
  <p:sldSz cx="9144000" cy="5143500" type="screen16x9"/>
  <p:notesSz cx="6858000" cy="9144000"/>
  <p:embeddedFontLst>
    <p:embeddedFont>
      <p:font typeface="SF Pro Heavy" pitchFamily="2" charset="0"/>
      <p:regular r:id="rId5"/>
    </p:embeddedFont>
    <p:embeddedFont>
      <p:font typeface="SF Pro Light" pitchFamily="2" charset="0"/>
      <p:regular r:id="rId6"/>
    </p:embeddedFont>
    <p:embeddedFont>
      <p:font typeface="SF Pro Thin" pitchFamily="2" charset="0"/>
      <p:regular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370" y="6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3.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ableStyles" Target="tableStyles.xml"/><Relationship Id="rId5" Type="http://schemas.openxmlformats.org/officeDocument/2006/relationships/font" Target="fonts/font1.fntdata"/><Relationship Id="rId10" Type="http://schemas.openxmlformats.org/officeDocument/2006/relationships/theme" Target="theme/theme1.xml"/><Relationship Id="rId4" Type="http://schemas.openxmlformats.org/officeDocument/2006/relationships/notesMaster" Target="notesMasters/notesMaster1.xml"/><Relationship Id="rId9" Type="http://schemas.openxmlformats.org/officeDocument/2006/relationships/viewProps" Target="viewProps.xml"/></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85339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451525" y="461325"/>
            <a:ext cx="2758200" cy="2758200"/>
          </a:xfrm>
          <a:prstGeom prst="rect">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SF Pro Light" pitchFamily="2" charset="0"/>
              <a:ea typeface="SF Pro Light" pitchFamily="2" charset="0"/>
              <a:cs typeface="SF Pro Light" pitchFamily="2" charset="0"/>
              <a:sym typeface="Google Sans"/>
            </a:endParaRPr>
          </a:p>
        </p:txBody>
      </p:sp>
      <p:sp>
        <p:nvSpPr>
          <p:cNvPr id="55" name="Google Shape;55;p13"/>
          <p:cNvSpPr txBox="1"/>
          <p:nvPr/>
        </p:nvSpPr>
        <p:spPr>
          <a:xfrm>
            <a:off x="451450" y="3219525"/>
            <a:ext cx="2758200" cy="47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900" b="1" i="0" u="none" strike="noStrike" cap="none" dirty="0">
                <a:solidFill>
                  <a:srgbClr val="1967D2"/>
                </a:solidFill>
                <a:latin typeface="SF Pro Light" pitchFamily="2" charset="0"/>
                <a:ea typeface="SF Pro Light" pitchFamily="2" charset="0"/>
                <a:cs typeface="SF Pro Light" pitchFamily="2" charset="0"/>
                <a:sym typeface="Google Sans"/>
              </a:rPr>
              <a:t>SAMANTHA</a:t>
            </a:r>
            <a:endParaRPr sz="1800" b="1" i="0" u="none" strike="noStrike" cap="none" dirty="0">
              <a:solidFill>
                <a:srgbClr val="1967D2"/>
              </a:solidFill>
              <a:latin typeface="SF Pro Light" pitchFamily="2" charset="0"/>
              <a:ea typeface="SF Pro Light" pitchFamily="2" charset="0"/>
              <a:cs typeface="SF Pro Light" pitchFamily="2" charset="0"/>
              <a:sym typeface="Google Sans"/>
            </a:endParaRPr>
          </a:p>
        </p:txBody>
      </p:sp>
      <p:sp>
        <p:nvSpPr>
          <p:cNvPr id="56" name="Google Shape;56;p13"/>
          <p:cNvSpPr txBox="1"/>
          <p:nvPr/>
        </p:nvSpPr>
        <p:spPr>
          <a:xfrm>
            <a:off x="323950" y="3614500"/>
            <a:ext cx="1501800" cy="12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Age: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Education: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Hometown: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Family: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Occupation:</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p:txBody>
      </p:sp>
      <p:sp>
        <p:nvSpPr>
          <p:cNvPr id="57" name="Google Shape;57;p13"/>
          <p:cNvSpPr txBox="1"/>
          <p:nvPr/>
        </p:nvSpPr>
        <p:spPr>
          <a:xfrm>
            <a:off x="1707850" y="3614500"/>
            <a:ext cx="2864150" cy="12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i="0" u="none" strike="noStrike" cap="none" dirty="0">
                <a:solidFill>
                  <a:schemeClr val="tx1"/>
                </a:solidFill>
                <a:latin typeface="SF Pro Light" pitchFamily="2" charset="0"/>
                <a:ea typeface="SF Pro Light" pitchFamily="2" charset="0"/>
                <a:cs typeface="SF Pro Light" pitchFamily="2" charset="0"/>
                <a:sym typeface="Google Sans"/>
              </a:rPr>
              <a:t>25</a:t>
            </a:r>
            <a:br>
              <a:rPr lang="en-US" sz="1400" i="0" u="none" strike="noStrike" cap="none" dirty="0">
                <a:solidFill>
                  <a:schemeClr val="tx1"/>
                </a:solidFill>
                <a:latin typeface="SF Pro Light" pitchFamily="2" charset="0"/>
                <a:ea typeface="SF Pro Light" pitchFamily="2" charset="0"/>
                <a:cs typeface="SF Pro Light" pitchFamily="2" charset="0"/>
                <a:sym typeface="Google Sans"/>
              </a:rPr>
            </a:br>
            <a:r>
              <a:rPr lang="en-US" b="0" i="0" dirty="0">
                <a:solidFill>
                  <a:schemeClr val="tx1"/>
                </a:solidFill>
                <a:effectLst/>
                <a:latin typeface="SF Pro Light" pitchFamily="2" charset="0"/>
                <a:ea typeface="SF Pro Light" pitchFamily="2" charset="0"/>
                <a:cs typeface="SF Pro Light" pitchFamily="2" charset="0"/>
              </a:rPr>
              <a:t>Bachelor's degree in Psychology</a:t>
            </a:r>
            <a:endParaRPr sz="1400" i="0" u="none" strike="noStrike" cap="none" dirty="0">
              <a:solidFill>
                <a:schemeClr val="tx1"/>
              </a:solidFill>
              <a:latin typeface="SF Pro Light" pitchFamily="2" charset="0"/>
              <a:ea typeface="SF Pro Light" pitchFamily="2" charset="0"/>
              <a:cs typeface="SF Pro Light" pitchFamily="2" charset="0"/>
              <a:sym typeface="Google Sans"/>
            </a:endParaRPr>
          </a:p>
          <a:p>
            <a:pPr marL="0" marR="0" lvl="0" indent="0" algn="l" rtl="0">
              <a:lnSpc>
                <a:spcPct val="100000"/>
              </a:lnSpc>
              <a:spcBef>
                <a:spcPts val="0"/>
              </a:spcBef>
              <a:spcAft>
                <a:spcPts val="0"/>
              </a:spcAft>
              <a:buClr>
                <a:schemeClr val="dk1"/>
              </a:buClr>
              <a:buSzPts val="1100"/>
              <a:buFont typeface="Arial"/>
              <a:buNone/>
            </a:pPr>
            <a:r>
              <a:rPr lang="en-US" b="0" i="0" dirty="0">
                <a:solidFill>
                  <a:schemeClr val="tx1"/>
                </a:solidFill>
                <a:effectLst/>
                <a:latin typeface="SF Pro Light" pitchFamily="2" charset="0"/>
                <a:ea typeface="SF Pro Light" pitchFamily="2" charset="0"/>
                <a:cs typeface="SF Pro Light" pitchFamily="2" charset="0"/>
              </a:rPr>
              <a:t>Seattle, Washington</a:t>
            </a:r>
            <a:endParaRPr sz="1400" i="0" u="none" strike="noStrike" cap="none" dirty="0">
              <a:solidFill>
                <a:schemeClr val="tx1"/>
              </a:solidFill>
              <a:latin typeface="SF Pro Light" pitchFamily="2" charset="0"/>
              <a:ea typeface="SF Pro Light" pitchFamily="2" charset="0"/>
              <a:cs typeface="SF Pro Light" pitchFamily="2" charset="0"/>
              <a:sym typeface="Google Sans"/>
            </a:endParaRPr>
          </a:p>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Light" pitchFamily="2" charset="0"/>
                <a:ea typeface="SF Pro Light" pitchFamily="2" charset="0"/>
                <a:cs typeface="SF Pro Light" pitchFamily="2" charset="0"/>
              </a:rPr>
              <a:t>Married with two young children</a:t>
            </a:r>
            <a:endParaRPr sz="1400" i="0" u="none" strike="noStrike" cap="none" dirty="0">
              <a:solidFill>
                <a:schemeClr val="tx1"/>
              </a:solidFill>
              <a:latin typeface="SF Pro Light" pitchFamily="2" charset="0"/>
              <a:ea typeface="SF Pro Light" pitchFamily="2" charset="0"/>
              <a:cs typeface="SF Pro Light" pitchFamily="2" charset="0"/>
              <a:sym typeface="Google Sans"/>
            </a:endParaRPr>
          </a:p>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Light" pitchFamily="2" charset="0"/>
                <a:ea typeface="SF Pro Light" pitchFamily="2" charset="0"/>
                <a:cs typeface="SF Pro Light" pitchFamily="2" charset="0"/>
              </a:rPr>
              <a:t>Marketing Manager at a tech startup</a:t>
            </a:r>
            <a:endParaRPr sz="1400" i="0" u="none" strike="noStrike" cap="none" dirty="0">
              <a:solidFill>
                <a:schemeClr val="tx1"/>
              </a:solidFill>
              <a:latin typeface="SF Pro Light" pitchFamily="2" charset="0"/>
              <a:ea typeface="SF Pro Light" pitchFamily="2" charset="0"/>
              <a:cs typeface="SF Pro Light" pitchFamily="2" charset="0"/>
              <a:sym typeface="Google Sans"/>
            </a:endParaRPr>
          </a:p>
        </p:txBody>
      </p:sp>
      <p:sp>
        <p:nvSpPr>
          <p:cNvPr id="58" name="Google Shape;58;p13"/>
          <p:cNvSpPr txBox="1"/>
          <p:nvPr/>
        </p:nvSpPr>
        <p:spPr>
          <a:xfrm>
            <a:off x="3656675" y="36173"/>
            <a:ext cx="5035800" cy="90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200" b="0" i="0" dirty="0">
                <a:solidFill>
                  <a:schemeClr val="tx1"/>
                </a:solidFill>
                <a:effectLst/>
                <a:latin typeface="SF Pro Light" pitchFamily="2" charset="0"/>
                <a:ea typeface="SF Pro Light" pitchFamily="2" charset="0"/>
                <a:cs typeface="SF Pro Light" pitchFamily="2" charset="0"/>
              </a:rPr>
              <a:t>"Efficiency is key in both my professional and personal life. I thrive on finding user-friendly solutions that empower me to accomplish more with less time and effort."</a:t>
            </a:r>
            <a:endParaRPr lang="en-US" sz="1200" i="1" u="none" strike="noStrike" cap="none" dirty="0">
              <a:solidFill>
                <a:schemeClr val="tx1"/>
              </a:solidFill>
              <a:latin typeface="SF Pro Light" pitchFamily="2" charset="0"/>
              <a:ea typeface="SF Pro Light" pitchFamily="2" charset="0"/>
              <a:cs typeface="SF Pro Light" pitchFamily="2" charset="0"/>
              <a:sym typeface="Google Sans"/>
            </a:endParaRPr>
          </a:p>
        </p:txBody>
      </p:sp>
      <p:sp>
        <p:nvSpPr>
          <p:cNvPr id="59" name="Google Shape;59;p13"/>
          <p:cNvSpPr txBox="1"/>
          <p:nvPr/>
        </p:nvSpPr>
        <p:spPr>
          <a:xfrm>
            <a:off x="3651375" y="825074"/>
            <a:ext cx="2522700" cy="26007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US" sz="1000" b="1" i="0" u="none" strike="noStrike" cap="none" dirty="0">
                <a:solidFill>
                  <a:srgbClr val="196702"/>
                </a:solidFill>
                <a:latin typeface="SF Pro Light" pitchFamily="2" charset="0"/>
                <a:ea typeface="SF Pro Light" pitchFamily="2" charset="0"/>
                <a:cs typeface="SF Pro Light" pitchFamily="2" charset="0"/>
                <a:sym typeface="Google Sans"/>
              </a:rPr>
              <a:t>Goals</a:t>
            </a:r>
            <a:r>
              <a:rPr lang="en-US" sz="1000" i="0" u="none" strike="noStrike" cap="none" dirty="0">
                <a:solidFill>
                  <a:srgbClr val="000000"/>
                </a:solidFill>
                <a:latin typeface="SF Pro Light" pitchFamily="2" charset="0"/>
                <a:ea typeface="SF Pro Light" pitchFamily="2" charset="0"/>
                <a:cs typeface="SF Pro Light" pitchFamily="2" charset="0"/>
                <a:sym typeface="Google Sans"/>
              </a:rPr>
              <a:t> </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Drive User Engagement: Create a captivating user experience that keeps users engaged and encourages longer platform or website usage.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Ensure User Satisfaction: Deliver a seamless and enjoyable user experience that leaves users satisfied with the product or service.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Boost Conversion Rates: Optimize the user experience to increase the likelihood of users taking desired actions, such as making purchases, signing up for newsletters, or completing forms.</a:t>
            </a:r>
          </a:p>
        </p:txBody>
      </p:sp>
      <p:sp>
        <p:nvSpPr>
          <p:cNvPr id="60" name="Google Shape;60;p13"/>
          <p:cNvSpPr txBox="1"/>
          <p:nvPr/>
        </p:nvSpPr>
        <p:spPr>
          <a:xfrm>
            <a:off x="6057896" y="825074"/>
            <a:ext cx="3086104" cy="1933800"/>
          </a:xfrm>
          <a:prstGeom prst="rect">
            <a:avLst/>
          </a:prstGeom>
          <a:noFill/>
          <a:ln>
            <a:noFill/>
          </a:ln>
        </p:spPr>
        <p:txBody>
          <a:bodyPr spcFirstLastPara="1" wrap="square" lIns="91425" tIns="91425" rIns="91425" bIns="91425" anchor="t" anchorCtr="0">
            <a:noAutofit/>
          </a:bodyPr>
          <a:lstStyle/>
          <a:p>
            <a:pPr lvl="1">
              <a:buClr>
                <a:schemeClr val="dk1"/>
              </a:buClr>
              <a:buSzPts val="1100"/>
            </a:pPr>
            <a:r>
              <a:rPr lang="en-US" sz="1000" b="1" i="0" u="none" strike="noStrike" cap="none" dirty="0">
                <a:solidFill>
                  <a:srgbClr val="FF0000"/>
                </a:solidFill>
                <a:latin typeface="SF Pro Light" pitchFamily="2" charset="0"/>
                <a:ea typeface="SF Pro Light" pitchFamily="2" charset="0"/>
                <a:cs typeface="SF Pro Light" pitchFamily="2" charset="0"/>
                <a:sym typeface="Google Sans"/>
              </a:rPr>
              <a:t>Frustrations</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Lack of Clarity: Frustration arises when the design or interface lacks clarity, making it difficult for personas to understand how to use a product or achieve their goals, resulting in a subpar user experience.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Complex Navigation: Personas become frustrated when the navigation system within a website or application is confusing or convoluted, causing them to struggle in finding the desired information and leading to a sense of being overwhelmed or lost.</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Slow Performance: Frustration builds up when pages load slowly or interactions are laggy, as personas expect a smooth and responsive experience. This impatience may lead to task abandonment or disengagement with the application.</a:t>
            </a:r>
          </a:p>
          <a:p>
            <a:pPr marL="0" marR="0" lvl="0" indent="0" algn="l" rtl="0">
              <a:lnSpc>
                <a:spcPct val="100000"/>
              </a:lnSpc>
              <a:spcBef>
                <a:spcPts val="0"/>
              </a:spcBef>
              <a:spcAft>
                <a:spcPts val="0"/>
              </a:spcAft>
              <a:buClr>
                <a:schemeClr val="dk1"/>
              </a:buClr>
              <a:buSzPts val="1100"/>
              <a:buFont typeface="Arial"/>
              <a:buNone/>
            </a:pPr>
            <a:r>
              <a:rPr lang="en-US" sz="1000" b="1" i="0" u="none" strike="noStrike" cap="none" dirty="0">
                <a:solidFill>
                  <a:schemeClr val="tx1"/>
                </a:solidFill>
                <a:latin typeface="SF Pro Light" pitchFamily="2" charset="0"/>
                <a:ea typeface="SF Pro Light" pitchFamily="2" charset="0"/>
                <a:cs typeface="SF Pro Light" pitchFamily="2" charset="0"/>
                <a:sym typeface="Google Sans"/>
              </a:rPr>
              <a:t> </a:t>
            </a:r>
          </a:p>
          <a:p>
            <a:pPr marL="0" marR="0" lvl="0" indent="0" algn="l" rtl="0">
              <a:lnSpc>
                <a:spcPct val="100000"/>
              </a:lnSpc>
              <a:spcBef>
                <a:spcPts val="0"/>
              </a:spcBef>
              <a:spcAft>
                <a:spcPts val="0"/>
              </a:spcAft>
              <a:buClr>
                <a:srgbClr val="000000"/>
              </a:buClr>
              <a:buSzPts val="1400"/>
              <a:buFont typeface="Arial"/>
              <a:buNone/>
            </a:pPr>
            <a:endParaRPr lang="en-US" sz="1000" i="0" u="none" strike="noStrike" cap="none" dirty="0">
              <a:solidFill>
                <a:schemeClr val="tx1"/>
              </a:solidFill>
              <a:latin typeface="SF Pro Light" pitchFamily="2" charset="0"/>
              <a:ea typeface="SF Pro Light" pitchFamily="2" charset="0"/>
              <a:cs typeface="SF Pro Light" pitchFamily="2" charset="0"/>
              <a:sym typeface="Google Sans"/>
            </a:endParaRPr>
          </a:p>
        </p:txBody>
      </p:sp>
      <p:sp>
        <p:nvSpPr>
          <p:cNvPr id="61" name="Google Shape;61;p13"/>
          <p:cNvSpPr txBox="1"/>
          <p:nvPr/>
        </p:nvSpPr>
        <p:spPr>
          <a:xfrm>
            <a:off x="4691269" y="3547774"/>
            <a:ext cx="4157905" cy="1342277"/>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t" anchorCtr="0">
            <a:noAutofit/>
          </a:bodyPr>
          <a:lstStyle/>
          <a:p>
            <a:pPr>
              <a:buSzPts val="1400"/>
            </a:pPr>
            <a:r>
              <a:rPr lang="en-US" sz="1200" b="0" i="0" dirty="0">
                <a:solidFill>
                  <a:schemeClr val="tx1"/>
                </a:solidFill>
                <a:effectLst/>
                <a:latin typeface="SF Pro Light" pitchFamily="2" charset="0"/>
                <a:ea typeface="SF Pro Light" pitchFamily="2" charset="0"/>
                <a:cs typeface="SF Pro Light" pitchFamily="2" charset="0"/>
              </a:rPr>
              <a:t>Samantha, a busy marketing manager and mother, searches for a new project management tool. Frustrated by complex interfaces, she struggles to find a user-friendly option. Finally, she discovers a streamlined tool with intuitive features that saves her time and helps her balance work and family life effectively.</a:t>
            </a:r>
            <a:endParaRPr lang="en-US" sz="1200" i="0" u="none" strike="noStrike" cap="none" dirty="0">
              <a:solidFill>
                <a:schemeClr val="tx1"/>
              </a:solidFill>
              <a:latin typeface="SF Pro Light" pitchFamily="2" charset="0"/>
              <a:ea typeface="SF Pro Light" pitchFamily="2" charset="0"/>
              <a:cs typeface="SF Pro Light" pitchFamily="2" charset="0"/>
              <a:sym typeface="Google Sans"/>
            </a:endParaRPr>
          </a:p>
        </p:txBody>
      </p:sp>
      <p:pic>
        <p:nvPicPr>
          <p:cNvPr id="1028" name="Picture 4" descr="Vanilla girl make-up: How to recreate this ice-cream ...">
            <a:extLst>
              <a:ext uri="{FF2B5EF4-FFF2-40B4-BE49-F238E27FC236}">
                <a16:creationId xmlns:a16="http://schemas.microsoft.com/office/drawing/2014/main" id="{71CBD0FC-F581-8794-8D40-F9059C42B5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375" y="446916"/>
            <a:ext cx="2758200" cy="27726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451525" y="461325"/>
            <a:ext cx="2758200" cy="2758200"/>
          </a:xfrm>
          <a:prstGeom prst="rect">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dirty="0">
              <a:solidFill>
                <a:srgbClr val="000000"/>
              </a:solidFill>
              <a:latin typeface="SF Pro Light" pitchFamily="2" charset="0"/>
              <a:ea typeface="SF Pro Light" pitchFamily="2" charset="0"/>
              <a:cs typeface="SF Pro Light" pitchFamily="2" charset="0"/>
              <a:sym typeface="Google Sans"/>
            </a:endParaRPr>
          </a:p>
        </p:txBody>
      </p:sp>
      <p:sp>
        <p:nvSpPr>
          <p:cNvPr id="55" name="Google Shape;55;p13"/>
          <p:cNvSpPr txBox="1"/>
          <p:nvPr/>
        </p:nvSpPr>
        <p:spPr>
          <a:xfrm>
            <a:off x="451525" y="3219524"/>
            <a:ext cx="2758200" cy="471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900" b="1" i="0" u="none" strike="noStrike" cap="none" dirty="0">
                <a:solidFill>
                  <a:srgbClr val="1967D2"/>
                </a:solidFill>
                <a:latin typeface="SF Pro Light" pitchFamily="2" charset="0"/>
                <a:ea typeface="SF Pro Light" pitchFamily="2" charset="0"/>
                <a:cs typeface="SF Pro Light" pitchFamily="2" charset="0"/>
                <a:sym typeface="Google Sans"/>
              </a:rPr>
              <a:t>ANDREW</a:t>
            </a:r>
            <a:endParaRPr sz="1800" b="1" i="0" u="none" strike="noStrike" cap="none" dirty="0">
              <a:solidFill>
                <a:srgbClr val="1967D2"/>
              </a:solidFill>
              <a:latin typeface="SF Pro Light" pitchFamily="2" charset="0"/>
              <a:ea typeface="SF Pro Light" pitchFamily="2" charset="0"/>
              <a:cs typeface="SF Pro Light" pitchFamily="2" charset="0"/>
              <a:sym typeface="Google Sans"/>
            </a:endParaRPr>
          </a:p>
        </p:txBody>
      </p:sp>
      <p:sp>
        <p:nvSpPr>
          <p:cNvPr id="56" name="Google Shape;56;p13"/>
          <p:cNvSpPr txBox="1"/>
          <p:nvPr/>
        </p:nvSpPr>
        <p:spPr>
          <a:xfrm>
            <a:off x="323950" y="3614500"/>
            <a:ext cx="1501800" cy="1217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Age: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Education: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Hometown: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Family: </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r>
              <a:rPr lang="en" sz="1400" b="1" i="0" u="none" strike="noStrike" cap="none" dirty="0">
                <a:solidFill>
                  <a:srgbClr val="000000"/>
                </a:solidFill>
                <a:latin typeface="SF Pro Light" pitchFamily="2" charset="0"/>
                <a:ea typeface="SF Pro Light" pitchFamily="2" charset="0"/>
                <a:cs typeface="SF Pro Light" pitchFamily="2" charset="0"/>
                <a:sym typeface="Google Sans"/>
              </a:rPr>
              <a:t>Occupation:</a:t>
            </a: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a:p>
            <a:pPr marL="0" marR="0" lvl="0" indent="0" algn="r"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SF Pro Light" pitchFamily="2" charset="0"/>
              <a:ea typeface="SF Pro Light" pitchFamily="2" charset="0"/>
              <a:cs typeface="SF Pro Light" pitchFamily="2" charset="0"/>
              <a:sym typeface="Google Sans"/>
            </a:endParaRPr>
          </a:p>
        </p:txBody>
      </p:sp>
      <p:sp>
        <p:nvSpPr>
          <p:cNvPr id="57" name="Google Shape;57;p13"/>
          <p:cNvSpPr txBox="1"/>
          <p:nvPr/>
        </p:nvSpPr>
        <p:spPr>
          <a:xfrm>
            <a:off x="1707850" y="3614500"/>
            <a:ext cx="3556242" cy="121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Thin" pitchFamily="2" charset="0"/>
                <a:ea typeface="SF Pro Thin" pitchFamily="2" charset="0"/>
                <a:cs typeface="SF Pro Thin" pitchFamily="2" charset="0"/>
              </a:rPr>
              <a:t>35 </a:t>
            </a:r>
          </a:p>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Thin" pitchFamily="2" charset="0"/>
                <a:ea typeface="SF Pro Thin" pitchFamily="2" charset="0"/>
                <a:cs typeface="SF Pro Thin" pitchFamily="2" charset="0"/>
              </a:rPr>
              <a:t>Master's degree in Business Administration </a:t>
            </a:r>
          </a:p>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Thin" pitchFamily="2" charset="0"/>
                <a:ea typeface="SF Pro Thin" pitchFamily="2" charset="0"/>
                <a:cs typeface="SF Pro Thin" pitchFamily="2" charset="0"/>
              </a:rPr>
              <a:t>San Francisco, California </a:t>
            </a:r>
          </a:p>
          <a:p>
            <a:pPr marL="0" marR="0" lvl="0" indent="0" algn="l" rtl="0">
              <a:lnSpc>
                <a:spcPct val="100000"/>
              </a:lnSpc>
              <a:spcBef>
                <a:spcPts val="0"/>
              </a:spcBef>
              <a:spcAft>
                <a:spcPts val="0"/>
              </a:spcAft>
              <a:buClr>
                <a:srgbClr val="000000"/>
              </a:buClr>
              <a:buSzPts val="1400"/>
              <a:buFont typeface="Arial"/>
              <a:buNone/>
            </a:pPr>
            <a:r>
              <a:rPr lang="en-US" b="0" i="0" dirty="0">
                <a:solidFill>
                  <a:schemeClr val="tx1"/>
                </a:solidFill>
                <a:effectLst/>
                <a:latin typeface="SF Pro Thin" pitchFamily="2" charset="0"/>
                <a:ea typeface="SF Pro Thin" pitchFamily="2" charset="0"/>
                <a:cs typeface="SF Pro Thin" pitchFamily="2" charset="0"/>
              </a:rPr>
              <a:t>Married with one child Product Manager at a leading e-commerce company</a:t>
            </a:r>
            <a:endParaRPr i="0" u="none" strike="noStrike" cap="none" dirty="0">
              <a:solidFill>
                <a:schemeClr val="tx1"/>
              </a:solidFill>
              <a:latin typeface="SF Pro Thin" pitchFamily="2" charset="0"/>
              <a:ea typeface="SF Pro Thin" pitchFamily="2" charset="0"/>
              <a:cs typeface="SF Pro Thin" pitchFamily="2" charset="0"/>
              <a:sym typeface="Google Sans"/>
            </a:endParaRPr>
          </a:p>
        </p:txBody>
      </p:sp>
      <p:sp>
        <p:nvSpPr>
          <p:cNvPr id="58" name="Google Shape;58;p13"/>
          <p:cNvSpPr txBox="1"/>
          <p:nvPr/>
        </p:nvSpPr>
        <p:spPr>
          <a:xfrm>
            <a:off x="3656675" y="36173"/>
            <a:ext cx="5035800" cy="90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200" b="0" i="0" dirty="0">
                <a:solidFill>
                  <a:schemeClr val="tx1"/>
                </a:solidFill>
                <a:effectLst/>
                <a:latin typeface="SF Pro Heavy" pitchFamily="2" charset="0"/>
                <a:ea typeface="SF Pro Heavy" pitchFamily="2" charset="0"/>
                <a:cs typeface="SF Pro Heavy" pitchFamily="2" charset="0"/>
              </a:rPr>
              <a:t>"Efficiency is my driving force, both at work and in life. I seek user-friendly solutions that enable me to achieve more with less time and effort."</a:t>
            </a:r>
            <a:endParaRPr lang="en-US" sz="1050" i="1" u="none" strike="noStrike" cap="none" dirty="0">
              <a:solidFill>
                <a:schemeClr val="tx1"/>
              </a:solidFill>
              <a:latin typeface="SF Pro Heavy" pitchFamily="2" charset="0"/>
              <a:ea typeface="SF Pro Heavy" pitchFamily="2" charset="0"/>
              <a:cs typeface="SF Pro Heavy" pitchFamily="2" charset="0"/>
              <a:sym typeface="Google Sans"/>
            </a:endParaRPr>
          </a:p>
        </p:txBody>
      </p:sp>
      <p:sp>
        <p:nvSpPr>
          <p:cNvPr id="59" name="Google Shape;59;p13"/>
          <p:cNvSpPr txBox="1"/>
          <p:nvPr/>
        </p:nvSpPr>
        <p:spPr>
          <a:xfrm>
            <a:off x="3651375" y="825074"/>
            <a:ext cx="2522700" cy="26007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900"/>
              <a:buFont typeface="Arial"/>
              <a:buNone/>
            </a:pPr>
            <a:r>
              <a:rPr lang="en-US" sz="1000" b="1" i="0" u="none" strike="noStrike" cap="none" dirty="0">
                <a:solidFill>
                  <a:srgbClr val="196702"/>
                </a:solidFill>
                <a:latin typeface="SF Pro Light" pitchFamily="2" charset="0"/>
                <a:ea typeface="SF Pro Light" pitchFamily="2" charset="0"/>
                <a:cs typeface="SF Pro Light" pitchFamily="2" charset="0"/>
                <a:sym typeface="Google Sans"/>
              </a:rPr>
              <a:t>Goals</a:t>
            </a:r>
            <a:r>
              <a:rPr lang="en-US" sz="1000" i="0" u="none" strike="noStrike" cap="none" dirty="0">
                <a:solidFill>
                  <a:srgbClr val="000000"/>
                </a:solidFill>
                <a:latin typeface="SF Pro Light" pitchFamily="2" charset="0"/>
                <a:ea typeface="SF Pro Light" pitchFamily="2" charset="0"/>
                <a:cs typeface="SF Pro Light" pitchFamily="2" charset="0"/>
                <a:sym typeface="Google Sans"/>
              </a:rPr>
              <a:t> </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Improve User Engagement: The person wants to create a user experience that captivates and engages the users, encouraging them to spend more time on the platform or website.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Enhance User Satisfaction: The person aims to provide a seamless and enjoyable user experience, ensuring that users are satisfied with the product or service.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Increase Conversion Rates: The person wants to optimize the user experience in a way that encourages users to take desired actions, such as making a purchase, signing up for a newsletter, or completing a form.</a:t>
            </a:r>
          </a:p>
        </p:txBody>
      </p:sp>
      <p:sp>
        <p:nvSpPr>
          <p:cNvPr id="60" name="Google Shape;60;p13"/>
          <p:cNvSpPr txBox="1"/>
          <p:nvPr/>
        </p:nvSpPr>
        <p:spPr>
          <a:xfrm>
            <a:off x="6053321" y="825074"/>
            <a:ext cx="2998400" cy="1933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1" i="0" u="none" strike="noStrike" cap="none" dirty="0">
                <a:solidFill>
                  <a:srgbClr val="FF0000"/>
                </a:solidFill>
                <a:latin typeface="SF Pro Light" pitchFamily="2" charset="0"/>
                <a:ea typeface="SF Pro Light" pitchFamily="2" charset="0"/>
                <a:cs typeface="SF Pro Light" pitchFamily="2" charset="0"/>
                <a:sym typeface="Google Sans"/>
              </a:rPr>
              <a:t>Frustrations</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Lack of clarity: Personas may feel frustrated if the design or interface is not clear and intuitive. They may struggle to understand how to use a product or accomplish their goals, leading to a poor user experience.</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Complex navigation: If the navigation system within a website or application is confusing or convoluted, personas may struggle to find the information they need. This can lead to frustration and a sense of being lost or overwhelmed.</a:t>
            </a:r>
          </a:p>
          <a:p>
            <a:pPr marL="171450" indent="-171450" algn="l">
              <a:buFont typeface="Arial" panose="020B0604020202020204" pitchFamily="34" charset="0"/>
              <a:buChar char="•"/>
            </a:pPr>
            <a:r>
              <a:rPr lang="en-US" sz="1000" b="0" i="0" dirty="0">
                <a:solidFill>
                  <a:schemeClr val="tx1"/>
                </a:solidFill>
                <a:effectLst/>
                <a:latin typeface="SF Pro Light" pitchFamily="2" charset="0"/>
                <a:ea typeface="SF Pro Light" pitchFamily="2" charset="0"/>
                <a:cs typeface="SF Pro Light" pitchFamily="2" charset="0"/>
              </a:rPr>
              <a:t>Slow performance: Slow-loading pages or laggy interactions can be frustrating for personas who expect a smooth and responsive experience. They may become impatient and abandon the task or application altogether.</a:t>
            </a:r>
          </a:p>
          <a:p>
            <a:pPr marL="0" marR="0" lvl="0" indent="0" algn="l" rtl="0">
              <a:lnSpc>
                <a:spcPct val="100000"/>
              </a:lnSpc>
              <a:spcBef>
                <a:spcPts val="0"/>
              </a:spcBef>
              <a:spcAft>
                <a:spcPts val="0"/>
              </a:spcAft>
              <a:buClr>
                <a:schemeClr val="dk1"/>
              </a:buClr>
              <a:buSzPts val="1100"/>
              <a:buFont typeface="Arial"/>
              <a:buNone/>
            </a:pPr>
            <a:r>
              <a:rPr lang="en" sz="1000" b="1" i="0" u="none" strike="noStrike" cap="none" dirty="0">
                <a:solidFill>
                  <a:schemeClr val="tx1"/>
                </a:solidFill>
                <a:latin typeface="SF Pro Light" pitchFamily="2" charset="0"/>
                <a:ea typeface="SF Pro Light" pitchFamily="2" charset="0"/>
                <a:cs typeface="SF Pro Light" pitchFamily="2" charset="0"/>
                <a:sym typeface="Google Sans"/>
              </a:rPr>
              <a:t> </a:t>
            </a:r>
            <a:endParaRPr sz="1000" b="1" i="0" u="none" strike="noStrike" cap="none" dirty="0">
              <a:solidFill>
                <a:schemeClr val="tx1"/>
              </a:solidFill>
              <a:latin typeface="SF Pro Light" pitchFamily="2" charset="0"/>
              <a:ea typeface="SF Pro Light" pitchFamily="2" charset="0"/>
              <a:cs typeface="SF Pro Light" pitchFamily="2" charset="0"/>
              <a:sym typeface="Google Sans"/>
            </a:endParaRPr>
          </a:p>
          <a:p>
            <a:pPr marL="0" marR="0" lvl="0" indent="0" algn="l" rtl="0">
              <a:lnSpc>
                <a:spcPct val="100000"/>
              </a:lnSpc>
              <a:spcBef>
                <a:spcPts val="0"/>
              </a:spcBef>
              <a:spcAft>
                <a:spcPts val="0"/>
              </a:spcAft>
              <a:buClr>
                <a:srgbClr val="000000"/>
              </a:buClr>
              <a:buSzPts val="1400"/>
              <a:buFont typeface="Arial"/>
              <a:buNone/>
            </a:pPr>
            <a:endParaRPr sz="1000" i="0" u="none" strike="noStrike" cap="none" dirty="0">
              <a:solidFill>
                <a:schemeClr val="tx1"/>
              </a:solidFill>
              <a:latin typeface="SF Pro Light" pitchFamily="2" charset="0"/>
              <a:ea typeface="SF Pro Light" pitchFamily="2" charset="0"/>
              <a:cs typeface="SF Pro Light" pitchFamily="2" charset="0"/>
              <a:sym typeface="Google Sans"/>
            </a:endParaRPr>
          </a:p>
        </p:txBody>
      </p:sp>
      <p:sp>
        <p:nvSpPr>
          <p:cNvPr id="61" name="Google Shape;61;p13"/>
          <p:cNvSpPr txBox="1"/>
          <p:nvPr/>
        </p:nvSpPr>
        <p:spPr>
          <a:xfrm>
            <a:off x="5180202" y="3547774"/>
            <a:ext cx="3668972" cy="1342277"/>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t" anchorCtr="0">
            <a:noAutofit/>
          </a:bodyPr>
          <a:lstStyle/>
          <a:p>
            <a:pPr>
              <a:buSzPts val="1400"/>
            </a:pPr>
            <a:r>
              <a:rPr lang="en-US" sz="1100" b="0" i="0" dirty="0">
                <a:solidFill>
                  <a:schemeClr val="tx1"/>
                </a:solidFill>
                <a:effectLst/>
                <a:latin typeface="SF Pro Light" pitchFamily="2" charset="0"/>
                <a:ea typeface="SF Pro Light" pitchFamily="2" charset="0"/>
                <a:cs typeface="SF Pro Light" pitchFamily="2" charset="0"/>
              </a:rPr>
              <a:t>Andrew, a driven product manager and devoted father, is on the lookout for a project management tool that suits his needs. However, he finds himself increasingly frustrated with the complex interfaces and convoluted features of the options he comes across. As someone who values efficiency and simplicity, he struggles to find a tool that aligns with his busy lifestyle.</a:t>
            </a:r>
            <a:endParaRPr sz="1100" i="0" u="none" strike="noStrike" cap="none" dirty="0">
              <a:solidFill>
                <a:schemeClr val="tx1"/>
              </a:solidFill>
              <a:latin typeface="SF Pro Light" pitchFamily="2" charset="0"/>
              <a:ea typeface="SF Pro Light" pitchFamily="2" charset="0"/>
              <a:cs typeface="SF Pro Light" pitchFamily="2" charset="0"/>
              <a:sym typeface="Google Sans"/>
            </a:endParaRPr>
          </a:p>
        </p:txBody>
      </p:sp>
      <p:pic>
        <p:nvPicPr>
          <p:cNvPr id="1030" name="Picture 6" descr="2,300+ Businessman Wearing Name Tag Stock Photos, Pictures &amp; Royalty-Free  Images - iStock">
            <a:extLst>
              <a:ext uri="{FF2B5EF4-FFF2-40B4-BE49-F238E27FC236}">
                <a16:creationId xmlns:a16="http://schemas.microsoft.com/office/drawing/2014/main" id="{B8BD137D-3B32-9FC6-E475-A49C4DBEBD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548" y="496223"/>
            <a:ext cx="2688403" cy="2688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241193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651</Words>
  <Application>Microsoft Office PowerPoint</Application>
  <PresentationFormat>On-screen Show (16:9)</PresentationFormat>
  <Paragraphs>42</Paragraphs>
  <Slides>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SF Pro Light</vt:lpstr>
      <vt:lpstr>SF Pro Thin</vt:lpstr>
      <vt:lpstr>Arial</vt:lpstr>
      <vt:lpstr>SF Pro Heavy</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Nguyen Minh Tung D21CN12</cp:lastModifiedBy>
  <cp:revision>5</cp:revision>
  <dcterms:modified xsi:type="dcterms:W3CDTF">2023-06-27T02:42:47Z</dcterms:modified>
</cp:coreProperties>
</file>